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1017" r:id="rId3"/>
    <p:sldId id="1018" r:id="rId4"/>
    <p:sldId id="1019" r:id="rId5"/>
    <p:sldId id="1020" r:id="rId6"/>
    <p:sldId id="1083" r:id="rId7"/>
    <p:sldId id="1084" r:id="rId8"/>
    <p:sldId id="1021" r:id="rId9"/>
    <p:sldId id="1025" r:id="rId10"/>
    <p:sldId id="1026" r:id="rId11"/>
    <p:sldId id="1027" r:id="rId12"/>
    <p:sldId id="1029" r:id="rId13"/>
    <p:sldId id="1035" r:id="rId14"/>
    <p:sldId id="1030" r:id="rId15"/>
    <p:sldId id="1033" r:id="rId16"/>
    <p:sldId id="1037" r:id="rId17"/>
    <p:sldId id="1041"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必修 第一册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1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物质的分类及计量</a:t>
            </a:r>
          </a:p>
        </p:txBody>
      </p:sp>
      <p:sp>
        <p:nvSpPr>
          <p:cNvPr id="7" name="文本框 6"/>
          <p:cNvSpPr txBox="1"/>
          <p:nvPr/>
        </p:nvSpPr>
        <p:spPr>
          <a:xfrm>
            <a:off x="334327" y="311549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第一单元  物质及其反应的分类</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复分解反应的规律与条件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3012816837"/>
                  </p:ext>
                </p:extLst>
              </p:nvPr>
            </p:nvGraphicFramePr>
            <p:xfrm>
              <a:off x="343711" y="1340768"/>
              <a:ext cx="11502992" cy="4248473"/>
            </p:xfrm>
            <a:graphic>
              <a:graphicData uri="http://schemas.openxmlformats.org/drawingml/2006/table">
                <a:tbl>
                  <a:tblPr firstRow="1" firstCol="1" bandRow="1"/>
                  <a:tblGrid>
                    <a:gridCol w="4074360">
                      <a:extLst>
                        <a:ext uri="{9D8B030D-6E8A-4147-A177-3AD203B41FA5}">
                          <a16:colId xmlns:a16="http://schemas.microsoft.com/office/drawing/2014/main" val="2577191820"/>
                        </a:ext>
                      </a:extLst>
                    </a:gridCol>
                    <a:gridCol w="7428632">
                      <a:extLst>
                        <a:ext uri="{9D8B030D-6E8A-4147-A177-3AD203B41FA5}">
                          <a16:colId xmlns:a16="http://schemas.microsoft.com/office/drawing/2014/main" val="3620502273"/>
                        </a:ext>
                      </a:extLst>
                    </a:gridCol>
                  </a:tblGrid>
                  <a:tr h="610396">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规律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反应条件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803285153"/>
                      </a:ext>
                    </a:extLst>
                  </a:tr>
                  <a:tr h="604321">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a:t>
                          </a:r>
                          <a14:m>
                            <m:oMath xmlns:m="http://schemas.openxmlformats.org/officeDocument/2006/math">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中和反应</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有水生成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一般都能发生</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64613425"/>
                      </a:ext>
                    </a:extLst>
                  </a:tr>
                  <a:tr h="1220793">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a:t>
                          </a:r>
                          <a14:m>
                            <m:oMath xmlns:m="http://schemas.openxmlformats.org/officeDocument/2006/math">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难溶于酸的盐除外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生成物要有难溶物质、气体或水中的任意一种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02167176"/>
                      </a:ext>
                    </a:extLst>
                  </a:tr>
                  <a:tr h="604321">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a:t>
                          </a:r>
                          <a14:m>
                            <m:oMath xmlns:m="http://schemas.openxmlformats.org/officeDocument/2006/math">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新碱</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反应物均可溶于水</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生成物中一般要有难溶物质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30351051"/>
                      </a:ext>
                    </a:extLst>
                  </a:tr>
                  <a:tr h="604321">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a:t>
                          </a:r>
                          <a14:m>
                            <m:oMath xmlns:m="http://schemas.openxmlformats.org/officeDocument/2006/math">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反应物均可溶于水</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生成物中要有难溶物质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25743086"/>
                      </a:ext>
                    </a:extLst>
                  </a:tr>
                  <a:tr h="604321">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金属氧化物</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a:t>
                          </a:r>
                          <a14:m>
                            <m:oMath xmlns:m="http://schemas.openxmlformats.org/officeDocument/2006/math">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有水生成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一般都能发生</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94988381"/>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3012816837"/>
                  </p:ext>
                </p:extLst>
              </p:nvPr>
            </p:nvGraphicFramePr>
            <p:xfrm>
              <a:off x="343711" y="1340768"/>
              <a:ext cx="11502992" cy="4248473"/>
            </p:xfrm>
            <a:graphic>
              <a:graphicData uri="http://schemas.openxmlformats.org/drawingml/2006/table">
                <a:tbl>
                  <a:tblPr firstRow="1" firstCol="1" bandRow="1"/>
                  <a:tblGrid>
                    <a:gridCol w="4074360">
                      <a:extLst>
                        <a:ext uri="{9D8B030D-6E8A-4147-A177-3AD203B41FA5}">
                          <a16:colId xmlns:a16="http://schemas.microsoft.com/office/drawing/2014/main" val="2577191820"/>
                        </a:ext>
                      </a:extLst>
                    </a:gridCol>
                    <a:gridCol w="7428632">
                      <a:extLst>
                        <a:ext uri="{9D8B030D-6E8A-4147-A177-3AD203B41FA5}">
                          <a16:colId xmlns:a16="http://schemas.microsoft.com/office/drawing/2014/main" val="3620502273"/>
                        </a:ext>
                      </a:extLst>
                    </a:gridCol>
                  </a:tblGrid>
                  <a:tr h="610396">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规律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反应条件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803285153"/>
                      </a:ext>
                    </a:extLst>
                  </a:tr>
                  <a:tr h="604321">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49" t="-101000" r="-182511" b="-516000"/>
                          </a:stretch>
                        </a:blip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中和反应</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有水生成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一般都能发生</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64613425"/>
                      </a:ext>
                    </a:extLst>
                  </a:tr>
                  <a:tr h="1220793">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49" t="-100500" r="-182511" b="-158000"/>
                          </a:stretch>
                        </a:blip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难溶于酸的盐除外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生成物要有难溶物质、气体或水中的任意一种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02167176"/>
                      </a:ext>
                    </a:extLst>
                  </a:tr>
                  <a:tr h="604321">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49" t="-405051" r="-182511" b="-219192"/>
                          </a:stretch>
                        </a:blip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反应物均可溶于水</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生成物中一般要有难溶物质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30351051"/>
                      </a:ext>
                    </a:extLst>
                  </a:tr>
                  <a:tr h="604321">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49" t="-500000" r="-182511" b="-117000"/>
                          </a:stretch>
                        </a:blip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反应物均可溶于水</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生成物中要有难溶物质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25743086"/>
                      </a:ext>
                    </a:extLst>
                  </a:tr>
                  <a:tr h="604321">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49" t="-606061" r="-182511" b="-18182"/>
                          </a:stretch>
                        </a:blip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有水生成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一般都能发生</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94988381"/>
                      </a:ext>
                    </a:extLst>
                  </a:tr>
                </a:tbl>
              </a:graphicData>
            </a:graphic>
          </p:graphicFrame>
        </mc:Fallback>
      </mc:AlternateContent>
    </p:spTree>
    <p:extLst>
      <p:ext uri="{BB962C8B-B14F-4D97-AF65-F5344CB8AC3E}">
        <p14:creationId xmlns:p14="http://schemas.microsoft.com/office/powerpoint/2010/main" val="11884604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14517"/>
                <a:ext cx="11485848" cy="4799455"/>
              </a:xfrm>
            </p:spPr>
            <p:txBody>
              <a:bodyPr/>
              <a:lstStyle/>
              <a:p>
                <a:pPr hangingPunct="0">
                  <a:lnSpc>
                    <a:spcPct val="130000"/>
                  </a:lnSpc>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氧化物</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的分类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按其组成元素分：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金属氧化物和非金属氧化物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按其性质分：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pPr>
                <a14:m>
                  <m:oMath xmlns:m="http://schemas.openxmlformats.org/officeDocument/2006/math">
                    <m:d>
                      <m:dPr>
                        <m:begChr m:val="{"/>
                        <m:endChr m:val=""/>
                        <m:ctrlPr>
                          <a:rPr lang="zh-CN" altLang="zh-CN" b="1" i="1">
                            <a:latin typeface="Cambria Math" panose="02040503050406030204" pitchFamily="18" charset="0"/>
                            <a:ea typeface="Cambria Math" panose="02040503050406030204" pitchFamily="18" charset="0"/>
                          </a:rPr>
                        </m:ctrlPr>
                      </m:dPr>
                      <m:e>
                        <m:m>
                          <m:mPr>
                            <m:plcHide m:val="on"/>
                            <m:mcs>
                              <m:mc>
                                <m:mcPr>
                                  <m:count m:val="1"/>
                                  <m:mcJc m:val="center"/>
                                </m:mcPr>
                              </m:mc>
                            </m:mcs>
                            <m:ctrlPr>
                              <a:rPr lang="zh-CN" altLang="zh-CN" b="1" i="1">
                                <a:latin typeface="Cambria Math" panose="02040503050406030204" pitchFamily="18" charset="0"/>
                                <a:ea typeface="Cambria Math" panose="020405030504060302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不成盐氧化物</m:t>
                              </m:r>
                              <m:r>
                                <m:rPr>
                                  <m:nor/>
                                </m:rPr>
                                <a:rPr lang="en-US" altLang="zh-CN" b="1">
                                  <a:solidFill>
                                    <a:srgbClr val="000000"/>
                                  </a:solidFill>
                                  <a:latin typeface="宋体" panose="02010600030101010101" pitchFamily="2" charset="-122"/>
                                  <a:cs typeface="Times New Roman" panose="020206030504050203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𝐂𝐎</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𝐍𝐎</m:t>
                              </m:r>
                              <m:r>
                                <m:rPr>
                                  <m:nor/>
                                </m:rPr>
                                <a:rPr lang="en-US" altLang="zh-CN" b="1">
                                  <a:solidFill>
                                    <a:srgbClr val="000000"/>
                                  </a:solidFill>
                                  <a:latin typeface="宋体" panose="02010600030101010101" pitchFamily="2" charset="-122"/>
                                  <a:cs typeface="Times New Roman" panose="02020603050405020304" pitchFamily="18" charset="0"/>
                                </a:rPr>
                                <m:t>)</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成盐氧化物</m:t>
                              </m:r>
                              <m:d>
                                <m:dPr>
                                  <m:begChr m:val="{"/>
                                  <m:endChr m:val=""/>
                                  <m:ctrlPr>
                                    <a:rPr lang="zh-CN" altLang="zh-CN" b="1" i="1">
                                      <a:latin typeface="Cambria Math" panose="02040503050406030204" pitchFamily="18" charset="0"/>
                                      <a:ea typeface="Cambria Math" panose="02040503050406030204" pitchFamily="18" charset="0"/>
                                    </a:rPr>
                                  </m:ctrlPr>
                                </m:dPr>
                                <m:e>
                                  <m:m>
                                    <m:mPr>
                                      <m:plcHide m:val="on"/>
                                      <m:mcs>
                                        <m:mc>
                                          <m:mcPr>
                                            <m:count m:val="1"/>
                                            <m:mcJc m:val="center"/>
                                          </m:mcPr>
                                        </m:mc>
                                      </m:mcs>
                                      <m:ctrlPr>
                                        <a:rPr lang="zh-CN" altLang="zh-CN" b="1" i="1">
                                          <a:latin typeface="Cambria Math" panose="02040503050406030204" pitchFamily="18" charset="0"/>
                                          <a:ea typeface="Cambria Math" panose="02040503050406030204" pitchFamily="18" charset="0"/>
                                        </a:rPr>
                                      </m:ctrlPr>
                                    </m:mPr>
                                    <m:mr>
                                      <m:e>
                                        <m:r>
                                          <m:rPr>
                                            <m:nor/>
                                          </m:rPr>
                                          <a:rPr lang="zh-CN" altLang="zh-CN" b="1">
                                            <a:solidFill>
                                              <a:srgbClr val="000000"/>
                                            </a:solidFill>
                                            <a:ea typeface="宋体" panose="02010600030101010101" pitchFamily="2" charset="-122"/>
                                            <a:cs typeface="宋体" panose="02010600030101010101" pitchFamily="2" charset="-122"/>
                                          </a:rPr>
                                          <m:t>①</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酸性氧化物</m:t>
                                        </m:r>
                                      </m:e>
                                    </m:mr>
                                    <m:mr>
                                      <m:e>
                                        <m:r>
                                          <m:rPr>
                                            <m:nor/>
                                          </m:rPr>
                                          <a:rPr lang="zh-CN" altLang="zh-CN" b="1">
                                            <a:solidFill>
                                              <a:srgbClr val="000000"/>
                                            </a:solidFill>
                                            <a:ea typeface="宋体" panose="02010600030101010101" pitchFamily="2" charset="-122"/>
                                            <a:cs typeface="宋体" panose="02010600030101010101" pitchFamily="2" charset="-122"/>
                                          </a:rPr>
                                          <m:t>②</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碱性氧化物</m:t>
                                        </m:r>
                                      </m:e>
                                    </m:mr>
                                    <m:mr>
                                      <m:e>
                                        <m:r>
                                          <m:rPr>
                                            <m:nor/>
                                          </m:rPr>
                                          <a:rPr lang="zh-CN" altLang="zh-CN" b="1">
                                            <a:solidFill>
                                              <a:srgbClr val="000000"/>
                                            </a:solidFill>
                                            <a:ea typeface="宋体" panose="02010600030101010101" pitchFamily="2" charset="-122"/>
                                            <a:cs typeface="宋体" panose="02010600030101010101" pitchFamily="2" charset="-122"/>
                                          </a:rPr>
                                          <m:t>③</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两性氧化物</m:t>
                                        </m:r>
                                      </m:e>
                                    </m:mr>
                                    <m:mr>
                                      <m:e>
                                        <m:r>
                                          <m:rPr>
                                            <m:nor/>
                                          </m:rPr>
                                          <a:rPr lang="zh-CN" altLang="zh-CN" b="1">
                                            <a:solidFill>
                                              <a:srgbClr val="000000"/>
                                            </a:solidFill>
                                            <a:ea typeface="宋体" panose="02010600030101010101" pitchFamily="2" charset="-122"/>
                                            <a:cs typeface="宋体" panose="02010600030101010101" pitchFamily="2" charset="-122"/>
                                          </a:rPr>
                                          <m:t>④</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其他</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e>
                          </m:mr>
                        </m:m>
                      </m:e>
                    </m:d>
                  </m:oMath>
                </a14:m>
                <a:r>
                  <a:rPr lang="en-US" altLang="zh-CN" dirty="0" smtClean="0"/>
                  <a:t> </a:t>
                </a: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414517"/>
                <a:ext cx="11485848" cy="4799455"/>
              </a:xfrm>
              <a:blipFill>
                <a:blip r:embed="rId2"/>
                <a:stretch>
                  <a:fillRect l="-796" t="-127"/>
                </a:stretch>
              </a:blipFill>
            </p:spPr>
            <p:txBody>
              <a:bodyPr/>
              <a:lstStyle/>
              <a:p>
                <a:r>
                  <a:rPr lang="zh-CN" altLang="en-US">
                    <a:noFill/>
                  </a:rPr>
                  <a:t> </a:t>
                </a:r>
              </a:p>
            </p:txBody>
          </p:sp>
        </mc:Fallback>
      </mc:AlternateContent>
      <p:pic>
        <p:nvPicPr>
          <p:cNvPr id="3" name="24要点破.EPS" descr="id:2147489683;FounderCES"/>
          <p:cNvPicPr/>
          <p:nvPr/>
        </p:nvPicPr>
        <p:blipFill>
          <a:blip r:embed="rId3"/>
          <a:stretch>
            <a:fillRect/>
          </a:stretch>
        </p:blipFill>
        <p:spPr>
          <a:xfrm>
            <a:off x="2970689" y="747286"/>
            <a:ext cx="6249035" cy="539750"/>
          </a:xfrm>
          <a:prstGeom prst="rect">
            <a:avLst/>
          </a:prstGeom>
        </p:spPr>
      </p:pic>
      <p:pic>
        <p:nvPicPr>
          <p:cNvPr id="4" name="要点1.EPS" descr="id:2147489690;FounderCES"/>
          <p:cNvPicPr/>
          <p:nvPr/>
        </p:nvPicPr>
        <p:blipFill>
          <a:blip r:embed="rId4"/>
          <a:stretch>
            <a:fillRect/>
          </a:stretch>
        </p:blipFill>
        <p:spPr>
          <a:xfrm>
            <a:off x="343436" y="1574210"/>
            <a:ext cx="1024890" cy="359410"/>
          </a:xfrm>
          <a:prstGeom prst="rect">
            <a:avLst/>
          </a:prstGeom>
        </p:spPr>
      </p:pic>
    </p:spTree>
    <p:extLst>
      <p:ext uri="{BB962C8B-B14F-4D97-AF65-F5344CB8AC3E}">
        <p14:creationId xmlns:p14="http://schemas.microsoft.com/office/powerpoint/2010/main" val="14229604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436" y="746120"/>
            <a:ext cx="11503266" cy="3618984"/>
          </a:xfrm>
          <a:prstGeom prst="rect">
            <a:avLst/>
          </a:prstGeom>
        </p:spPr>
      </p:pic>
      <p:sp>
        <p:nvSpPr>
          <p:cNvPr id="2" name="内容占位符 1"/>
          <p:cNvSpPr>
            <a:spLocks noGrp="1"/>
          </p:cNvSpPr>
          <p:nvPr>
            <p:ph idx="1"/>
          </p:nvPr>
        </p:nvSpPr>
        <p:spPr>
          <a:xfrm>
            <a:off x="360854" y="847162"/>
            <a:ext cx="11485848" cy="341632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酸性氧化物不一定是非金属氧化物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为金属氧化物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非金属氧化物也不一定是酸性氧化物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为不成盐氧化物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碱性氧化物一定是金属氧化物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但金属氧化物不一定是碱性氧化物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为酸性氧化物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为两性氧化物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酸性氧化物、碱性氧化物不一定都能与水反应生成相应的酸、碱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顿有所悟.EPS" descr="id:2147489697;FounderCES"/>
          <p:cNvPicPr/>
          <p:nvPr/>
        </p:nvPicPr>
        <p:blipFill>
          <a:blip r:embed="rId3"/>
          <a:stretch>
            <a:fillRect/>
          </a:stretch>
        </p:blipFill>
        <p:spPr>
          <a:xfrm>
            <a:off x="343436" y="1010392"/>
            <a:ext cx="1641475" cy="359410"/>
          </a:xfrm>
          <a:prstGeom prst="rect">
            <a:avLst/>
          </a:prstGeom>
        </p:spPr>
      </p:pic>
    </p:spTree>
    <p:extLst>
      <p:ext uri="{BB962C8B-B14F-4D97-AF65-F5344CB8AC3E}">
        <p14:creationId xmlns:p14="http://schemas.microsoft.com/office/powerpoint/2010/main" val="4105555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河北石家庄第三十八中学月考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下表中关于物质的分类正确的是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704;FounderCES"/>
          <p:cNvPicPr/>
          <p:nvPr/>
        </p:nvPicPr>
        <p:blipFill>
          <a:blip r:embed="rId2"/>
          <a:stretch>
            <a:fillRect/>
          </a:stretch>
        </p:blipFill>
        <p:spPr>
          <a:xfrm>
            <a:off x="343436" y="915707"/>
            <a:ext cx="1116965" cy="35941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2525339796"/>
              </p:ext>
            </p:extLst>
          </p:nvPr>
        </p:nvGraphicFramePr>
        <p:xfrm>
          <a:off x="343710" y="1412776"/>
          <a:ext cx="11502993" cy="3672408"/>
        </p:xfrm>
        <a:graphic>
          <a:graphicData uri="http://schemas.openxmlformats.org/drawingml/2006/table">
            <a:tbl>
              <a:tblPr firstRow="1" firstCol="1" bandRow="1"/>
              <a:tblGrid>
                <a:gridCol w="1750756">
                  <a:extLst>
                    <a:ext uri="{9D8B030D-6E8A-4147-A177-3AD203B41FA5}">
                      <a16:colId xmlns:a16="http://schemas.microsoft.com/office/drawing/2014/main" val="1242073452"/>
                    </a:ext>
                  </a:extLst>
                </a:gridCol>
                <a:gridCol w="1750756">
                  <a:extLst>
                    <a:ext uri="{9D8B030D-6E8A-4147-A177-3AD203B41FA5}">
                      <a16:colId xmlns:a16="http://schemas.microsoft.com/office/drawing/2014/main" val="3840572108"/>
                    </a:ext>
                  </a:extLst>
                </a:gridCol>
                <a:gridCol w="2249985">
                  <a:extLst>
                    <a:ext uri="{9D8B030D-6E8A-4147-A177-3AD203B41FA5}">
                      <a16:colId xmlns:a16="http://schemas.microsoft.com/office/drawing/2014/main" val="3673302074"/>
                    </a:ext>
                  </a:extLst>
                </a:gridCol>
                <a:gridCol w="3501511">
                  <a:extLst>
                    <a:ext uri="{9D8B030D-6E8A-4147-A177-3AD203B41FA5}">
                      <a16:colId xmlns:a16="http://schemas.microsoft.com/office/drawing/2014/main" val="3202644151"/>
                    </a:ext>
                  </a:extLst>
                </a:gridCol>
                <a:gridCol w="2249985">
                  <a:extLst>
                    <a:ext uri="{9D8B030D-6E8A-4147-A177-3AD203B41FA5}">
                      <a16:colId xmlns:a16="http://schemas.microsoft.com/office/drawing/2014/main" val="2663739229"/>
                    </a:ext>
                  </a:extLst>
                </a:gridCol>
              </a:tblGrid>
              <a:tr h="61206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选项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72208480"/>
                  </a:ext>
                </a:extLst>
              </a:tr>
              <a:tr h="61206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NaHSO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71795027"/>
                  </a:ext>
                </a:extLst>
              </a:tr>
              <a:tr h="61206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碱</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KOH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42067633"/>
                  </a:ext>
                </a:extLst>
              </a:tr>
              <a:tr h="61206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NaHCO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56434115"/>
                  </a:ext>
                </a:extLst>
              </a:tr>
              <a:tr h="61206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碱性氧化物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27500076"/>
                  </a:ext>
                </a:extLst>
              </a:tr>
              <a:tr h="61206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酸性氧化物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29387744"/>
                  </a:ext>
                </a:extLst>
              </a:tr>
            </a:tbl>
          </a:graphicData>
        </a:graphic>
      </p:graphicFrame>
    </p:spTree>
    <p:extLst>
      <p:ext uri="{BB962C8B-B14F-4D97-AF65-F5344CB8AC3E}">
        <p14:creationId xmlns:p14="http://schemas.microsoft.com/office/powerpoint/2010/main" val="42365639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996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p>
        </p:txBody>
      </p:sp>
      <p:pic>
        <p:nvPicPr>
          <p:cNvPr id="5" name="24答案.EPS" descr="id:2147489726;FounderCES"/>
          <p:cNvPicPr/>
          <p:nvPr/>
        </p:nvPicPr>
        <p:blipFill>
          <a:blip r:embed="rId2"/>
          <a:stretch>
            <a:fillRect/>
          </a:stretch>
        </p:blipFill>
        <p:spPr>
          <a:xfrm>
            <a:off x="360854" y="942875"/>
            <a:ext cx="807720" cy="287655"/>
          </a:xfrm>
          <a:prstGeom prst="rect">
            <a:avLst/>
          </a:prstGeom>
        </p:spPr>
      </p:pic>
      <p:sp>
        <p:nvSpPr>
          <p:cNvPr id="6" name="内容占位符 1"/>
          <p:cNvSpPr txBox="1">
            <a:spLocks/>
          </p:cNvSpPr>
          <p:nvPr/>
        </p:nvSpPr>
        <p:spPr bwMode="auto">
          <a:xfrm>
            <a:off x="360693" y="13127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属于不成盐氧化物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各物质分类正确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属于碱式盐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属于酸式盐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属于过氧化物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属于不成盐氧化物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解析.EPS" descr="id:2147489719;FounderCES"/>
          <p:cNvPicPr/>
          <p:nvPr/>
        </p:nvPicPr>
        <p:blipFill>
          <a:blip r:embed="rId3"/>
          <a:stretch>
            <a:fillRect/>
          </a:stretch>
        </p:blipFill>
        <p:spPr>
          <a:xfrm>
            <a:off x="360693" y="1509463"/>
            <a:ext cx="807720" cy="287655"/>
          </a:xfrm>
          <a:prstGeom prst="rect">
            <a:avLst/>
          </a:prstGeom>
        </p:spPr>
      </p:pic>
    </p:spTree>
    <p:extLst>
      <p:ext uri="{BB962C8B-B14F-4D97-AF65-F5344CB8AC3E}">
        <p14:creationId xmlns:p14="http://schemas.microsoft.com/office/powerpoint/2010/main" val="1878340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7922589" y="2979022"/>
            <a:ext cx="3267255" cy="419100"/>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688941"/>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判断氧化还原反应的依据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四种基本反应类型不包括所有的化学反应，如反应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高温</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不属于四种基本反应类型中的任何一种。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判断一个反应是否为氧化还原反应的依据是看该反应中各元素的化合价有无变化</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688941"/>
              </a:xfrm>
              <a:blipFill>
                <a:blip r:embed="rId3"/>
                <a:stretch>
                  <a:fillRect l="-796" r="-318" b="-4535"/>
                </a:stretch>
              </a:blipFill>
            </p:spPr>
            <p:txBody>
              <a:bodyPr/>
              <a:lstStyle/>
              <a:p>
                <a:r>
                  <a:rPr lang="zh-CN" altLang="en-US">
                    <a:noFill/>
                  </a:rPr>
                  <a:t> </a:t>
                </a:r>
              </a:p>
            </p:txBody>
          </p:sp>
        </mc:Fallback>
      </mc:AlternateContent>
      <p:pic>
        <p:nvPicPr>
          <p:cNvPr id="3" name="要点2.EPS" descr="id:2147489733;FounderCES"/>
          <p:cNvPicPr/>
          <p:nvPr/>
        </p:nvPicPr>
        <p:blipFill>
          <a:blip r:embed="rId4"/>
          <a:stretch>
            <a:fillRect/>
          </a:stretch>
        </p:blipFill>
        <p:spPr>
          <a:xfrm>
            <a:off x="341993" y="915707"/>
            <a:ext cx="1024890" cy="359410"/>
          </a:xfrm>
          <a:prstGeom prst="rect">
            <a:avLst/>
          </a:prstGeom>
        </p:spPr>
      </p:pic>
    </p:spTree>
    <p:extLst>
      <p:ext uri="{BB962C8B-B14F-4D97-AF65-F5344CB8AC3E}">
        <p14:creationId xmlns:p14="http://schemas.microsoft.com/office/powerpoint/2010/main" val="33670679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21750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河北石家庄期中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我国古代文明中包含着丰富的化学知识。以下技术原理不属于氧化还原反应的是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湿法炼铜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火法炼锌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楷体" panose="02010609060101010101" pitchFamily="49" charset="-122"/>
                                <a:cs typeface="Times New Roman" panose="02020603050405020304" pitchFamily="18" charset="0"/>
                              </a:rPr>
                              <m:t>高温</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3CO</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硝土和草木灰制硝石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黑火药爆炸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217501"/>
              </a:xfrm>
              <a:blipFill>
                <a:blip r:embed="rId2"/>
                <a:stretch>
                  <a:fillRect l="-796" r="-849"/>
                </a:stretch>
              </a:blipFill>
            </p:spPr>
            <p:txBody>
              <a:bodyPr/>
              <a:lstStyle/>
              <a:p>
                <a:r>
                  <a:rPr lang="zh-CN" altLang="en-US">
                    <a:noFill/>
                  </a:rPr>
                  <a:t> </a:t>
                </a:r>
              </a:p>
            </p:txBody>
          </p:sp>
        </mc:Fallback>
      </mc:AlternateContent>
      <p:pic>
        <p:nvPicPr>
          <p:cNvPr id="3" name="24典例2.EPS" descr="id:2147489740;FounderCES"/>
          <p:cNvPicPr/>
          <p:nvPr/>
        </p:nvPicPr>
        <p:blipFill>
          <a:blip r:embed="rId3"/>
          <a:stretch>
            <a:fillRect/>
          </a:stretch>
        </p:blipFill>
        <p:spPr>
          <a:xfrm>
            <a:off x="341994" y="915707"/>
            <a:ext cx="1116965" cy="359410"/>
          </a:xfrm>
          <a:prstGeom prst="rect">
            <a:avLst/>
          </a:prstGeom>
        </p:spPr>
      </p:pic>
      <p:sp>
        <p:nvSpPr>
          <p:cNvPr id="4" name="内容占位符 1"/>
          <p:cNvSpPr txBox="1">
            <a:spLocks/>
          </p:cNvSpPr>
          <p:nvPr/>
        </p:nvSpPr>
        <p:spPr bwMode="auto">
          <a:xfrm>
            <a:off x="360854" y="4815082"/>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4"/>
          <a:stretch>
            <a:fillRect/>
          </a:stretch>
        </p:blipFill>
        <p:spPr>
          <a:xfrm>
            <a:off x="360854" y="5011837"/>
            <a:ext cx="807720" cy="287655"/>
          </a:xfrm>
          <a:prstGeom prst="rect">
            <a:avLst/>
          </a:prstGeom>
        </p:spPr>
      </p:pic>
    </p:spTree>
    <p:extLst>
      <p:ext uri="{BB962C8B-B14F-4D97-AF65-F5344CB8AC3E}">
        <p14:creationId xmlns:p14="http://schemas.microsoft.com/office/powerpoint/2010/main" val="3758663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208460"/>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的化合价发生变化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是氧化还原反应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楷体" panose="02010609060101010101" pitchFamily="49" charset="-122"/>
                                <a:cs typeface="Times New Roman" panose="02020603050405020304" pitchFamily="18" charset="0"/>
                              </a:rPr>
                              <m:t>高温</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3CO</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的化合价发生变化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是氧化还原反应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元素的化合价均没有变化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不是氧化还原反应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的化合价发生变化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是氧化还原反应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208460"/>
              </a:xfrm>
              <a:blipFill>
                <a:blip r:embed="rId2"/>
                <a:stretch>
                  <a:fillRect l="-796" r="-849" b="-724"/>
                </a:stretch>
              </a:blipFill>
            </p:spPr>
            <p:txBody>
              <a:bodyPr/>
              <a:lstStyle/>
              <a:p>
                <a:r>
                  <a:rPr lang="zh-CN" altLang="en-US">
                    <a:noFill/>
                  </a:rPr>
                  <a:t> </a:t>
                </a:r>
              </a:p>
            </p:txBody>
          </p:sp>
        </mc:Fallback>
      </mc:AlternateContent>
      <p:pic>
        <p:nvPicPr>
          <p:cNvPr id="3" name="24解析.EPS" descr="id:2147489719;FounderCES"/>
          <p:cNvPicPr/>
          <p:nvPr/>
        </p:nvPicPr>
        <p:blipFill>
          <a:blip r:embed="rId3"/>
          <a:stretch>
            <a:fillRect/>
          </a:stretch>
        </p:blipFill>
        <p:spPr>
          <a:xfrm>
            <a:off x="360854" y="999035"/>
            <a:ext cx="807720" cy="287655"/>
          </a:xfrm>
          <a:prstGeom prst="rect">
            <a:avLst/>
          </a:prstGeom>
        </p:spPr>
      </p:pic>
    </p:spTree>
    <p:extLst>
      <p:ext uri="{BB962C8B-B14F-4D97-AF65-F5344CB8AC3E}">
        <p14:creationId xmlns:p14="http://schemas.microsoft.com/office/powerpoint/2010/main" val="30060618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导引图.EPS" descr="id:2147489603;FounderCES"/>
          <p:cNvPicPr/>
          <p:nvPr/>
        </p:nvPicPr>
        <p:blipFill>
          <a:blip r:embed="rId2"/>
          <a:stretch>
            <a:fillRect/>
          </a:stretch>
        </p:blipFill>
        <p:spPr>
          <a:xfrm>
            <a:off x="3702209" y="747286"/>
            <a:ext cx="4785995" cy="539750"/>
          </a:xfrm>
          <a:prstGeom prst="rect">
            <a:avLst/>
          </a:prstGeom>
        </p:spPr>
      </p:pic>
      <p:pic>
        <p:nvPicPr>
          <p:cNvPr id="4" name="DT1.eps" descr="id:2147489610;FounderCES"/>
          <p:cNvPicPr/>
          <p:nvPr/>
        </p:nvPicPr>
        <p:blipFill rotWithShape="1">
          <a:blip r:embed="rId3"/>
          <a:srcRect b="27591"/>
          <a:stretch/>
        </p:blipFill>
        <p:spPr>
          <a:xfrm>
            <a:off x="2255797" y="1422613"/>
            <a:ext cx="7655833" cy="5030723"/>
          </a:xfrm>
          <a:prstGeom prst="rect">
            <a:avLst/>
          </a:prstGeom>
        </p:spPr>
      </p:pic>
      <p:pic>
        <p:nvPicPr>
          <p:cNvPr id="2" name="图片 1"/>
          <p:cNvPicPr>
            <a:picLocks noChangeAspect="1"/>
          </p:cNvPicPr>
          <p:nvPr/>
        </p:nvPicPr>
        <p:blipFill>
          <a:blip r:embed="rId4"/>
          <a:stretch>
            <a:fillRect/>
          </a:stretch>
        </p:blipFill>
        <p:spPr>
          <a:xfrm>
            <a:off x="6383238" y="6197027"/>
            <a:ext cx="720080" cy="381000"/>
          </a:xfrm>
          <a:prstGeom prst="rect">
            <a:avLst/>
          </a:prstGeom>
        </p:spPr>
      </p:pic>
      <p:pic>
        <p:nvPicPr>
          <p:cNvPr id="5" name="图片 4"/>
          <p:cNvPicPr>
            <a:picLocks noChangeAspect="1"/>
          </p:cNvPicPr>
          <p:nvPr/>
        </p:nvPicPr>
        <p:blipFill>
          <a:blip r:embed="rId4"/>
          <a:stretch>
            <a:fillRect/>
          </a:stretch>
        </p:blipFill>
        <p:spPr>
          <a:xfrm>
            <a:off x="2782838" y="5517231"/>
            <a:ext cx="619125" cy="1071681"/>
          </a:xfrm>
          <a:prstGeom prst="rect">
            <a:avLst/>
          </a:prstGeom>
        </p:spPr>
      </p:pic>
    </p:spTree>
    <p:extLst>
      <p:ext uri="{BB962C8B-B14F-4D97-AF65-F5344CB8AC3E}">
        <p14:creationId xmlns:p14="http://schemas.microsoft.com/office/powerpoint/2010/main" val="1863988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DT1.eps" descr="id:2147489610;FounderCES"/>
          <p:cNvPicPr/>
          <p:nvPr/>
        </p:nvPicPr>
        <p:blipFill rotWithShape="1">
          <a:blip r:embed="rId2"/>
          <a:srcRect t="69505"/>
          <a:stretch/>
        </p:blipFill>
        <p:spPr>
          <a:xfrm>
            <a:off x="1193812" y="2924944"/>
            <a:ext cx="10668151" cy="2952328"/>
          </a:xfrm>
          <a:prstGeom prst="rect">
            <a:avLst/>
          </a:prstGeom>
        </p:spPr>
      </p:pic>
      <p:pic>
        <p:nvPicPr>
          <p:cNvPr id="3" name="图片 2"/>
          <p:cNvPicPr>
            <a:picLocks noChangeAspect="1"/>
          </p:cNvPicPr>
          <p:nvPr/>
        </p:nvPicPr>
        <p:blipFill>
          <a:blip r:embed="rId3"/>
          <a:stretch>
            <a:fillRect/>
          </a:stretch>
        </p:blipFill>
        <p:spPr>
          <a:xfrm>
            <a:off x="8471470" y="2734444"/>
            <a:ext cx="2088232" cy="478532"/>
          </a:xfrm>
          <a:prstGeom prst="rect">
            <a:avLst/>
          </a:prstGeom>
        </p:spPr>
      </p:pic>
      <p:pic>
        <p:nvPicPr>
          <p:cNvPr id="4" name="DT1.eps" descr="id:2147489610;FounderCES"/>
          <p:cNvPicPr/>
          <p:nvPr/>
        </p:nvPicPr>
        <p:blipFill rotWithShape="1">
          <a:blip r:embed="rId2"/>
          <a:srcRect t="39244" r="82770" b="42100"/>
          <a:stretch/>
        </p:blipFill>
        <p:spPr>
          <a:xfrm>
            <a:off x="1296797" y="1085358"/>
            <a:ext cx="1872208" cy="1839586"/>
          </a:xfrm>
          <a:prstGeom prst="rect">
            <a:avLst/>
          </a:prstGeom>
        </p:spPr>
      </p:pic>
    </p:spTree>
    <p:extLst>
      <p:ext uri="{BB962C8B-B14F-4D97-AF65-F5344CB8AC3E}">
        <p14:creationId xmlns:p14="http://schemas.microsoft.com/office/powerpoint/2010/main" val="41946595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754326"/>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物质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的分类方法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单一分类法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单一分类法就是只用一种标准对物质进行分类的方法。例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617;FounderCES"/>
          <p:cNvPicPr/>
          <p:nvPr/>
        </p:nvPicPr>
        <p:blipFill>
          <a:blip r:embed="rId2"/>
          <a:stretch>
            <a:fillRect/>
          </a:stretch>
        </p:blipFill>
        <p:spPr>
          <a:xfrm>
            <a:off x="2970689" y="747286"/>
            <a:ext cx="6249035" cy="539750"/>
          </a:xfrm>
          <a:prstGeom prst="rect">
            <a:avLst/>
          </a:prstGeom>
        </p:spPr>
      </p:pic>
      <p:pic>
        <p:nvPicPr>
          <p:cNvPr id="4" name="知识点1.EPS" descr="id:2147489624;FounderCES"/>
          <p:cNvPicPr/>
          <p:nvPr/>
        </p:nvPicPr>
        <p:blipFill>
          <a:blip r:embed="rId3"/>
          <a:stretch>
            <a:fillRect/>
          </a:stretch>
        </p:blipFill>
        <p:spPr>
          <a:xfrm>
            <a:off x="337964" y="1575395"/>
            <a:ext cx="1302385" cy="359410"/>
          </a:xfrm>
          <a:prstGeom prst="rect">
            <a:avLst/>
          </a:prstGeom>
        </p:spPr>
      </p:pic>
      <p:sp>
        <p:nvSpPr>
          <p:cNvPr id="7" name="矩形 6"/>
          <p:cNvSpPr/>
          <p:nvPr/>
        </p:nvSpPr>
        <p:spPr>
          <a:xfrm>
            <a:off x="503536" y="3421551"/>
            <a:ext cx="494046" cy="461665"/>
          </a:xfrm>
          <a:prstGeom prst="rect">
            <a:avLst/>
          </a:prstGeom>
          <a:ln w="19050">
            <a:solidFill>
              <a:srgbClr val="00AEEF"/>
            </a:solidFill>
          </a:ln>
        </p:spPr>
        <p:txBody>
          <a:bodyPr wrap="none">
            <a:spAutoFit/>
          </a:bodyPr>
          <a:lstStyle/>
          <a:p>
            <a:r>
              <a:rPr lang="zh-CN" altLang="zh-CN" sz="2400" dirty="0">
                <a:solidFill>
                  <a:srgbClr val="000000"/>
                </a:solidFill>
                <a:cs typeface="Times New Roman" panose="02020603050405020304" pitchFamily="18" charset="0"/>
              </a:rPr>
              <a:t>碱</a:t>
            </a:r>
            <a:endParaRPr lang="zh-CN" altLang="en-US" dirty="0"/>
          </a:p>
        </p:txBody>
      </p:sp>
      <p:pic>
        <p:nvPicPr>
          <p:cNvPr id="8" name="图片 7"/>
          <p:cNvPicPr>
            <a:picLocks noChangeAspect="1"/>
          </p:cNvPicPr>
          <p:nvPr/>
        </p:nvPicPr>
        <p:blipFill>
          <a:blip r:embed="rId4"/>
          <a:stretch>
            <a:fillRect/>
          </a:stretch>
        </p:blipFill>
        <p:spPr>
          <a:xfrm>
            <a:off x="1069245" y="3294953"/>
            <a:ext cx="2517351" cy="775271"/>
          </a:xfrm>
          <a:prstGeom prst="rect">
            <a:avLst/>
          </a:prstGeom>
        </p:spPr>
      </p:pic>
      <p:pic>
        <p:nvPicPr>
          <p:cNvPr id="9" name="图片 8"/>
          <p:cNvPicPr>
            <a:picLocks noChangeAspect="1"/>
          </p:cNvPicPr>
          <p:nvPr/>
        </p:nvPicPr>
        <p:blipFill>
          <a:blip r:embed="rId5"/>
          <a:stretch>
            <a:fillRect/>
          </a:stretch>
        </p:blipFill>
        <p:spPr>
          <a:xfrm>
            <a:off x="1176089" y="3191246"/>
            <a:ext cx="1983072" cy="435125"/>
          </a:xfrm>
          <a:prstGeom prst="rect">
            <a:avLst/>
          </a:prstGeom>
        </p:spPr>
      </p:pic>
      <mc:AlternateContent xmlns:mc="http://schemas.openxmlformats.org/markup-compatibility/2006" xmlns:a14="http://schemas.microsoft.com/office/drawing/2010/main">
        <mc:Choice Requires="a14">
          <p:sp>
            <p:nvSpPr>
              <p:cNvPr id="10" name="矩形 9"/>
              <p:cNvSpPr/>
              <p:nvPr/>
            </p:nvSpPr>
            <p:spPr>
              <a:xfrm>
                <a:off x="1337523" y="3212717"/>
                <a:ext cx="1499128"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zh-CN" altLang="en-US" sz="2400" smtClean="0">
                          <a:solidFill>
                            <a:schemeClr val="tx1"/>
                          </a:solidFill>
                        </a:rPr>
                        <m:t>按溶解性</m:t>
                      </m:r>
                    </m:oMath>
                  </m:oMathPara>
                </a14:m>
                <a:endParaRPr lang="zh-CN" altLang="en-US" sz="2400" dirty="0">
                  <a:solidFill>
                    <a:schemeClr val="tx1"/>
                  </a:solidFill>
                </a:endParaRPr>
              </a:p>
            </p:txBody>
          </p:sp>
        </mc:Choice>
        <mc:Fallback xmlns="">
          <p:sp>
            <p:nvSpPr>
              <p:cNvPr id="10" name="矩形 9"/>
              <p:cNvSpPr>
                <a:spLocks noRot="1" noChangeAspect="1" noMove="1" noResize="1" noEditPoints="1" noAdjustHandles="1" noChangeArrowheads="1" noChangeShapeType="1" noTextEdit="1"/>
              </p:cNvSpPr>
              <p:nvPr/>
            </p:nvSpPr>
            <p:spPr>
              <a:xfrm>
                <a:off x="1337523" y="3212717"/>
                <a:ext cx="1499128" cy="461665"/>
              </a:xfrm>
              <a:prstGeom prst="rect">
                <a:avLst/>
              </a:prstGeom>
              <a:blipFill>
                <a:blip r:embed="rId6"/>
                <a:stretch>
                  <a:fillRect l="-407" r="-813" b="-1052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矩形 10"/>
              <p:cNvSpPr/>
              <p:nvPr/>
            </p:nvSpPr>
            <p:spPr>
              <a:xfrm>
                <a:off x="3586596" y="3140968"/>
                <a:ext cx="2776722"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zh-CN" altLang="en-US" sz="2400" smtClean="0">
                          <a:solidFill>
                            <a:schemeClr val="tx1"/>
                          </a:solidFill>
                        </a:rPr>
                        <m:t>可溶性碱：</m:t>
                      </m:r>
                      <m:r>
                        <a:rPr lang="zh-CN" altLang="en-US" sz="2400">
                          <a:solidFill>
                            <a:schemeClr val="tx1"/>
                          </a:solidFill>
                          <a:latin typeface="Cambria Math" panose="02040503050406030204" pitchFamily="18" charset="0"/>
                        </a:rPr>
                        <m:t>𝐊𝐎𝐇</m:t>
                      </m:r>
                      <m:r>
                        <m:rPr>
                          <m:nor/>
                        </m:rPr>
                        <a:rPr lang="zh-CN" altLang="en-US" sz="2400">
                          <a:solidFill>
                            <a:schemeClr val="tx1"/>
                          </a:solidFill>
                          <a:latin typeface="Cambria Math" panose="02040503050406030204" pitchFamily="18" charset="0"/>
                        </a:rPr>
                        <m:t>等</m:t>
                      </m:r>
                    </m:oMath>
                  </m:oMathPara>
                </a14:m>
                <a:endParaRPr lang="zh-CN" altLang="en-US" sz="2400" dirty="0">
                  <a:solidFill>
                    <a:schemeClr val="tx1"/>
                  </a:solidFill>
                </a:endParaRPr>
              </a:p>
            </p:txBody>
          </p:sp>
        </mc:Choice>
        <mc:Fallback xmlns="">
          <p:sp>
            <p:nvSpPr>
              <p:cNvPr id="11" name="矩形 10"/>
              <p:cNvSpPr>
                <a:spLocks noRot="1" noChangeAspect="1" noMove="1" noResize="1" noEditPoints="1" noAdjustHandles="1" noChangeArrowheads="1" noChangeShapeType="1" noTextEdit="1"/>
              </p:cNvSpPr>
              <p:nvPr/>
            </p:nvSpPr>
            <p:spPr>
              <a:xfrm>
                <a:off x="3586596" y="3140968"/>
                <a:ext cx="2776722" cy="461665"/>
              </a:xfrm>
              <a:prstGeom prst="rect">
                <a:avLst/>
              </a:prstGeom>
              <a:blipFill>
                <a:blip r:embed="rId7"/>
                <a:stretch>
                  <a:fillRect r="-219" b="-1184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 name="矩形 11"/>
              <p:cNvSpPr/>
              <p:nvPr/>
            </p:nvSpPr>
            <p:spPr>
              <a:xfrm>
                <a:off x="3569818" y="3768553"/>
                <a:ext cx="3363357"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zh-CN" altLang="en-US" sz="2400" smtClean="0">
                          <a:solidFill>
                            <a:schemeClr val="tx1"/>
                          </a:solidFill>
                        </a:rPr>
                        <m:t>难溶性碱：</m:t>
                      </m:r>
                      <m:r>
                        <a:rPr lang="en-US" altLang="zh-CN" sz="2400" i="1">
                          <a:solidFill>
                            <a:srgbClr val="000000"/>
                          </a:solidFill>
                          <a:latin typeface="Cambria Math" panose="02040503050406030204" pitchFamily="18" charset="0"/>
                          <a:cs typeface="Times New Roman" panose="02020603050405020304" pitchFamily="18" charset="0"/>
                        </a:rPr>
                        <m:t>𝐅𝐞</m:t>
                      </m:r>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𝐎𝐇</m:t>
                      </m:r>
                      <m:sSub>
                        <m:sSubPr>
                          <m:ctrlPr>
                            <a:rPr lang="zh-CN" altLang="zh-CN" sz="2400" i="1">
                              <a:latin typeface="Cambria Math" panose="02040503050406030204" pitchFamily="18" charset="0"/>
                              <a:ea typeface="Cambria Math" panose="02040503050406030204" pitchFamily="18" charset="0"/>
                            </a:rPr>
                          </m:ctrlPr>
                        </m:sSubPr>
                        <m:e>
                          <m:r>
                            <m:rPr>
                              <m:nor/>
                            </m:rPr>
                            <a:rPr lang="en-US" altLang="zh-CN" sz="2400">
                              <a:solidFill>
                                <a:srgbClr val="000000"/>
                              </a:solidFill>
                              <a:latin typeface="宋体" panose="02010600030101010101" pitchFamily="2" charset="-122"/>
                              <a:cs typeface="Times New Roman" panose="02020603050405020304" pitchFamily="18" charset="0"/>
                            </a:rPr>
                            <m:t>)</m:t>
                          </m:r>
                        </m:e>
                        <m:sub>
                          <m:r>
                            <a:rPr lang="en-US" altLang="zh-CN" sz="2400" i="1">
                              <a:solidFill>
                                <a:srgbClr val="000000"/>
                              </a:solidFill>
                              <a:latin typeface="Cambria Math" panose="02040503050406030204" pitchFamily="18" charset="0"/>
                              <a:cs typeface="Times New Roman" panose="02020603050405020304" pitchFamily="18" charset="0"/>
                            </a:rPr>
                            <m:t>𝟑</m:t>
                          </m:r>
                        </m:sub>
                      </m:sSub>
                      <m:r>
                        <m:rPr>
                          <m:nor/>
                        </m:rPr>
                        <a:rPr lang="zh-CN" altLang="en-US" sz="2400">
                          <a:solidFill>
                            <a:schemeClr val="tx1"/>
                          </a:solidFill>
                          <a:latin typeface="Cambria Math" panose="02040503050406030204" pitchFamily="18" charset="0"/>
                        </a:rPr>
                        <m:t>等</m:t>
                      </m:r>
                    </m:oMath>
                  </m:oMathPara>
                </a14:m>
                <a:endParaRPr lang="zh-CN" altLang="en-US" sz="2400" dirty="0">
                  <a:solidFill>
                    <a:schemeClr val="tx1"/>
                  </a:solidFill>
                </a:endParaRPr>
              </a:p>
            </p:txBody>
          </p:sp>
        </mc:Choice>
        <mc:Fallback xmlns="">
          <p:sp>
            <p:nvSpPr>
              <p:cNvPr id="12" name="矩形 11"/>
              <p:cNvSpPr>
                <a:spLocks noRot="1" noChangeAspect="1" noMove="1" noResize="1" noEditPoints="1" noAdjustHandles="1" noChangeArrowheads="1" noChangeShapeType="1" noTextEdit="1"/>
              </p:cNvSpPr>
              <p:nvPr/>
            </p:nvSpPr>
            <p:spPr>
              <a:xfrm>
                <a:off x="3569818" y="3768553"/>
                <a:ext cx="3363357" cy="461665"/>
              </a:xfrm>
              <a:prstGeom prst="rect">
                <a:avLst/>
              </a:prstGeom>
              <a:blipFill>
                <a:blip r:embed="rId8"/>
                <a:stretch>
                  <a:fillRect r="-363" b="-11842"/>
                </a:stretch>
              </a:blipFill>
            </p:spPr>
            <p:txBody>
              <a:bodyPr/>
              <a:lstStyle/>
              <a:p>
                <a:r>
                  <a:rPr lang="zh-CN" altLang="en-US">
                    <a:noFill/>
                  </a:rPr>
                  <a:t> </a:t>
                </a:r>
              </a:p>
            </p:txBody>
          </p:sp>
        </mc:Fallback>
      </mc:AlternateContent>
      <p:sp>
        <p:nvSpPr>
          <p:cNvPr id="13" name="矩形 12"/>
          <p:cNvSpPr/>
          <p:nvPr/>
        </p:nvSpPr>
        <p:spPr>
          <a:xfrm>
            <a:off x="503536" y="4594404"/>
            <a:ext cx="494046" cy="461665"/>
          </a:xfrm>
          <a:prstGeom prst="rect">
            <a:avLst/>
          </a:prstGeom>
          <a:ln w="19050">
            <a:solidFill>
              <a:srgbClr val="00AEEF"/>
            </a:solidFill>
          </a:ln>
        </p:spPr>
        <p:txBody>
          <a:bodyPr wrap="none">
            <a:spAutoFit/>
          </a:bodyPr>
          <a:lstStyle/>
          <a:p>
            <a:r>
              <a:rPr lang="zh-CN" altLang="zh-CN" sz="2400" dirty="0">
                <a:solidFill>
                  <a:srgbClr val="000000"/>
                </a:solidFill>
                <a:cs typeface="Times New Roman" panose="02020603050405020304" pitchFamily="18" charset="0"/>
              </a:rPr>
              <a:t>酸</a:t>
            </a:r>
            <a:endParaRPr lang="zh-CN" altLang="en-US" dirty="0"/>
          </a:p>
        </p:txBody>
      </p:sp>
      <p:pic>
        <p:nvPicPr>
          <p:cNvPr id="14" name="图片 13"/>
          <p:cNvPicPr>
            <a:picLocks noChangeAspect="1"/>
          </p:cNvPicPr>
          <p:nvPr/>
        </p:nvPicPr>
        <p:blipFill>
          <a:blip r:embed="rId4"/>
          <a:stretch>
            <a:fillRect/>
          </a:stretch>
        </p:blipFill>
        <p:spPr>
          <a:xfrm>
            <a:off x="1051827" y="4518488"/>
            <a:ext cx="2517351" cy="775271"/>
          </a:xfrm>
          <a:prstGeom prst="rect">
            <a:avLst/>
          </a:prstGeom>
        </p:spPr>
      </p:pic>
      <p:pic>
        <p:nvPicPr>
          <p:cNvPr id="15" name="图片 14"/>
          <p:cNvPicPr>
            <a:picLocks noChangeAspect="1"/>
          </p:cNvPicPr>
          <p:nvPr/>
        </p:nvPicPr>
        <p:blipFill>
          <a:blip r:embed="rId5"/>
          <a:stretch>
            <a:fillRect/>
          </a:stretch>
        </p:blipFill>
        <p:spPr>
          <a:xfrm>
            <a:off x="1176089" y="4413629"/>
            <a:ext cx="1983072" cy="435125"/>
          </a:xfrm>
          <a:prstGeom prst="rect">
            <a:avLst/>
          </a:prstGeom>
        </p:spPr>
      </p:pic>
      <mc:AlternateContent xmlns:mc="http://schemas.openxmlformats.org/markup-compatibility/2006" xmlns:a14="http://schemas.microsoft.com/office/drawing/2010/main">
        <mc:Choice Requires="a14">
          <p:sp>
            <p:nvSpPr>
              <p:cNvPr id="17" name="矩形 16"/>
              <p:cNvSpPr/>
              <p:nvPr/>
            </p:nvSpPr>
            <p:spPr>
              <a:xfrm>
                <a:off x="1034409" y="4444458"/>
                <a:ext cx="2117887"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zh-CN" altLang="en-US" sz="2400" smtClean="0">
                          <a:solidFill>
                            <a:schemeClr val="tx1"/>
                          </a:solidFill>
                        </a:rPr>
                        <m:t>按组成中是否</m:t>
                      </m:r>
                    </m:oMath>
                  </m:oMathPara>
                </a14:m>
                <a:endParaRPr lang="zh-CN" altLang="en-US" sz="2400" dirty="0">
                  <a:solidFill>
                    <a:schemeClr val="tx1"/>
                  </a:solidFill>
                </a:endParaRPr>
              </a:p>
            </p:txBody>
          </p:sp>
        </mc:Choice>
        <mc:Fallback xmlns="">
          <p:sp>
            <p:nvSpPr>
              <p:cNvPr id="17" name="矩形 16"/>
              <p:cNvSpPr>
                <a:spLocks noRot="1" noChangeAspect="1" noMove="1" noResize="1" noEditPoints="1" noAdjustHandles="1" noChangeArrowheads="1" noChangeShapeType="1" noTextEdit="1"/>
              </p:cNvSpPr>
              <p:nvPr/>
            </p:nvSpPr>
            <p:spPr>
              <a:xfrm>
                <a:off x="1034409" y="4444458"/>
                <a:ext cx="2117887" cy="461665"/>
              </a:xfrm>
              <a:prstGeom prst="rect">
                <a:avLst/>
              </a:prstGeom>
              <a:blipFill>
                <a:blip r:embed="rId9"/>
                <a:stretch>
                  <a:fillRect l="-288" r="-288" b="-1052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8" name="矩形 17"/>
              <p:cNvSpPr/>
              <p:nvPr/>
            </p:nvSpPr>
            <p:spPr>
              <a:xfrm>
                <a:off x="1646902" y="4881691"/>
                <a:ext cx="880369"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zh-CN" altLang="en-US" sz="2400" smtClean="0">
                          <a:solidFill>
                            <a:schemeClr val="tx1"/>
                          </a:solidFill>
                        </a:rPr>
                        <m:t>含氧</m:t>
                      </m:r>
                    </m:oMath>
                  </m:oMathPara>
                </a14:m>
                <a:endParaRPr lang="zh-CN" altLang="en-US" sz="2400" dirty="0">
                  <a:solidFill>
                    <a:schemeClr val="tx1"/>
                  </a:solidFill>
                </a:endParaRPr>
              </a:p>
            </p:txBody>
          </p:sp>
        </mc:Choice>
        <mc:Fallback xmlns="">
          <p:sp>
            <p:nvSpPr>
              <p:cNvPr id="18" name="矩形 17"/>
              <p:cNvSpPr>
                <a:spLocks noRot="1" noChangeAspect="1" noMove="1" noResize="1" noEditPoints="1" noAdjustHandles="1" noChangeArrowheads="1" noChangeShapeType="1" noTextEdit="1"/>
              </p:cNvSpPr>
              <p:nvPr/>
            </p:nvSpPr>
            <p:spPr>
              <a:xfrm>
                <a:off x="1646902" y="4881691"/>
                <a:ext cx="880369" cy="461665"/>
              </a:xfrm>
              <a:prstGeom prst="rect">
                <a:avLst/>
              </a:prstGeom>
              <a:blipFill>
                <a:blip r:embed="rId10"/>
                <a:stretch>
                  <a:fillRect l="-1379" r="-1379" b="-1184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9" name="矩形 18"/>
              <p:cNvSpPr/>
              <p:nvPr/>
            </p:nvSpPr>
            <p:spPr>
              <a:xfrm>
                <a:off x="3550124" y="4349785"/>
                <a:ext cx="2315057"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zh-CN" altLang="en-US" sz="2400" smtClean="0">
                          <a:solidFill>
                            <a:schemeClr val="tx1"/>
                          </a:solidFill>
                        </a:rPr>
                        <m:t>无氧酸：</m:t>
                      </m:r>
                      <m:r>
                        <a:rPr lang="zh-CN" altLang="en-US" sz="2400">
                          <a:solidFill>
                            <a:schemeClr val="tx1"/>
                          </a:solidFill>
                          <a:latin typeface="Cambria Math" panose="02040503050406030204" pitchFamily="18" charset="0"/>
                        </a:rPr>
                        <m:t>𝐇𝐂𝐥</m:t>
                      </m:r>
                      <m:r>
                        <m:rPr>
                          <m:nor/>
                        </m:rPr>
                        <a:rPr lang="zh-CN" altLang="en-US" sz="2400">
                          <a:solidFill>
                            <a:schemeClr val="tx1"/>
                          </a:solidFill>
                          <a:latin typeface="Cambria Math" panose="02040503050406030204" pitchFamily="18" charset="0"/>
                        </a:rPr>
                        <m:t>等</m:t>
                      </m:r>
                    </m:oMath>
                  </m:oMathPara>
                </a14:m>
                <a:endParaRPr lang="zh-CN" altLang="en-US" sz="2400" dirty="0">
                  <a:solidFill>
                    <a:schemeClr val="tx1"/>
                  </a:solidFill>
                </a:endParaRPr>
              </a:p>
            </p:txBody>
          </p:sp>
        </mc:Choice>
        <mc:Fallback xmlns="">
          <p:sp>
            <p:nvSpPr>
              <p:cNvPr id="19" name="矩形 18"/>
              <p:cNvSpPr>
                <a:spLocks noRot="1" noChangeAspect="1" noMove="1" noResize="1" noEditPoints="1" noAdjustHandles="1" noChangeArrowheads="1" noChangeShapeType="1" noTextEdit="1"/>
              </p:cNvSpPr>
              <p:nvPr/>
            </p:nvSpPr>
            <p:spPr>
              <a:xfrm>
                <a:off x="3550124" y="4349785"/>
                <a:ext cx="2315057" cy="461665"/>
              </a:xfrm>
              <a:prstGeom prst="rect">
                <a:avLst/>
              </a:prstGeom>
              <a:blipFill>
                <a:blip r:embed="rId11"/>
                <a:stretch>
                  <a:fillRect l="-263" r="-526" b="-1333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0" name="矩形 19"/>
              <p:cNvSpPr/>
              <p:nvPr/>
            </p:nvSpPr>
            <p:spPr>
              <a:xfrm>
                <a:off x="3586596" y="5005727"/>
                <a:ext cx="2699649"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zh-CN" altLang="en-US" sz="2400" smtClean="0">
                          <a:solidFill>
                            <a:schemeClr val="tx1"/>
                          </a:solidFill>
                        </a:rPr>
                        <m:t>含氧酸：</m:t>
                      </m:r>
                      <m:sSub>
                        <m:sSubPr>
                          <m:ctrlPr>
                            <a:rPr lang="zh-CN" altLang="en-US" sz="2400" i="1">
                              <a:solidFill>
                                <a:schemeClr val="tx1"/>
                              </a:solidFill>
                              <a:latin typeface="Cambria Math" panose="02040503050406030204" pitchFamily="18" charset="0"/>
                            </a:rPr>
                          </m:ctrlPr>
                        </m:sSubPr>
                        <m:e>
                          <m:r>
                            <a:rPr lang="zh-CN" altLang="en-US" sz="2400">
                              <a:solidFill>
                                <a:schemeClr val="tx1"/>
                              </a:solidFill>
                              <a:latin typeface="Cambria Math" panose="02040503050406030204" pitchFamily="18" charset="0"/>
                            </a:rPr>
                            <m:t>𝐇</m:t>
                          </m:r>
                        </m:e>
                        <m:sub>
                          <m:r>
                            <a:rPr lang="zh-CN" altLang="en-US" sz="2400" b="0" i="0">
                              <a:solidFill>
                                <a:schemeClr val="tx1"/>
                              </a:solidFill>
                              <a:latin typeface="Cambria Math" panose="02040503050406030204" pitchFamily="18" charset="0"/>
                            </a:rPr>
                            <m:t>2</m:t>
                          </m:r>
                        </m:sub>
                      </m:sSub>
                      <m:r>
                        <a:rPr lang="zh-CN" altLang="en-US" sz="2400">
                          <a:solidFill>
                            <a:schemeClr val="tx1"/>
                          </a:solidFill>
                          <a:latin typeface="Cambria Math" panose="02040503050406030204" pitchFamily="18" charset="0"/>
                        </a:rPr>
                        <m:t>𝐒</m:t>
                      </m:r>
                      <m:sSub>
                        <m:sSubPr>
                          <m:ctrlPr>
                            <a:rPr lang="zh-CN" altLang="en-US" sz="2400" i="1">
                              <a:solidFill>
                                <a:schemeClr val="tx1"/>
                              </a:solidFill>
                              <a:latin typeface="Cambria Math" panose="02040503050406030204" pitchFamily="18" charset="0"/>
                            </a:rPr>
                          </m:ctrlPr>
                        </m:sSubPr>
                        <m:e>
                          <m:r>
                            <a:rPr lang="zh-CN" altLang="en-US" sz="2400">
                              <a:solidFill>
                                <a:schemeClr val="tx1"/>
                              </a:solidFill>
                              <a:latin typeface="Cambria Math" panose="02040503050406030204" pitchFamily="18" charset="0"/>
                            </a:rPr>
                            <m:t>𝐎</m:t>
                          </m:r>
                        </m:e>
                        <m:sub>
                          <m:r>
                            <a:rPr lang="zh-CN" altLang="en-US" sz="2400" b="0" i="0">
                              <a:solidFill>
                                <a:schemeClr val="tx1"/>
                              </a:solidFill>
                              <a:latin typeface="Cambria Math" panose="02040503050406030204" pitchFamily="18" charset="0"/>
                            </a:rPr>
                            <m:t>4</m:t>
                          </m:r>
                        </m:sub>
                      </m:sSub>
                      <m:r>
                        <m:rPr>
                          <m:nor/>
                        </m:rPr>
                        <a:rPr lang="zh-CN" altLang="en-US" sz="2400">
                          <a:solidFill>
                            <a:schemeClr val="tx1"/>
                          </a:solidFill>
                          <a:latin typeface="Cambria Math" panose="02040503050406030204" pitchFamily="18" charset="0"/>
                        </a:rPr>
                        <m:t>等</m:t>
                      </m:r>
                    </m:oMath>
                  </m:oMathPara>
                </a14:m>
                <a:endParaRPr lang="zh-CN" altLang="en-US" sz="2400" dirty="0">
                  <a:solidFill>
                    <a:schemeClr val="tx1"/>
                  </a:solidFill>
                </a:endParaRPr>
              </a:p>
            </p:txBody>
          </p:sp>
        </mc:Choice>
        <mc:Fallback xmlns="">
          <p:sp>
            <p:nvSpPr>
              <p:cNvPr id="20" name="矩形 19"/>
              <p:cNvSpPr>
                <a:spLocks noRot="1" noChangeAspect="1" noMove="1" noResize="1" noEditPoints="1" noAdjustHandles="1" noChangeArrowheads="1" noChangeShapeType="1" noTextEdit="1"/>
              </p:cNvSpPr>
              <p:nvPr/>
            </p:nvSpPr>
            <p:spPr>
              <a:xfrm>
                <a:off x="3586596" y="5005727"/>
                <a:ext cx="2699649" cy="461665"/>
              </a:xfrm>
              <a:prstGeom prst="rect">
                <a:avLst/>
              </a:prstGeom>
              <a:blipFill>
                <a:blip r:embed="rId12"/>
                <a:stretch>
                  <a:fillRect l="-226" r="-226" b="-1315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交叉分类法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交叉分类法就是将被分类的对象应用多种不同的单一分类法进行分类。例：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r98y.jpg" descr="id:2147489631;FounderCES"/>
          <p:cNvPicPr/>
          <p:nvPr/>
        </p:nvPicPr>
        <p:blipFill>
          <a:blip r:embed="rId2"/>
          <a:stretch>
            <a:fillRect/>
          </a:stretch>
        </p:blipFill>
        <p:spPr>
          <a:xfrm>
            <a:off x="2315954" y="1988840"/>
            <a:ext cx="7560840" cy="2951359"/>
          </a:xfrm>
          <a:prstGeom prst="rect">
            <a:avLst/>
          </a:prstGeom>
        </p:spPr>
      </p:pic>
    </p:spTree>
    <p:extLst>
      <p:ext uri="{BB962C8B-B14F-4D97-AF65-F5344CB8AC3E}">
        <p14:creationId xmlns:p14="http://schemas.microsoft.com/office/powerpoint/2010/main" val="20320020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树状分类法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简单地说，是根据被分类的对象的整体与分出的类型间的关系的阵列式形状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来定义的，如无机化合物的树状分类：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r99y.jpg" descr="id:2147489638;FounderCES"/>
          <p:cNvPicPr/>
          <p:nvPr/>
        </p:nvPicPr>
        <p:blipFill>
          <a:blip r:embed="rId2"/>
          <a:stretch>
            <a:fillRect/>
          </a:stretch>
        </p:blipFill>
        <p:spPr>
          <a:xfrm>
            <a:off x="2422798" y="2492896"/>
            <a:ext cx="7353525" cy="3185369"/>
          </a:xfrm>
          <a:prstGeom prst="rect">
            <a:avLst/>
          </a:prstGeom>
        </p:spPr>
      </p:pic>
    </p:spTree>
    <p:extLst>
      <p:ext uri="{BB962C8B-B14F-4D97-AF65-F5344CB8AC3E}">
        <p14:creationId xmlns:p14="http://schemas.microsoft.com/office/powerpoint/2010/main" val="1976954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表格分类法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设计适当的表格对物质进行分类，可以使分类项目条理化。如下列表格，其中三种物质符合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分类标准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，另一种在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分类标准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018539943"/>
              </p:ext>
            </p:extLst>
          </p:nvPr>
        </p:nvGraphicFramePr>
        <p:xfrm>
          <a:off x="343710" y="2491579"/>
          <a:ext cx="11502993" cy="3097660"/>
        </p:xfrm>
        <a:graphic>
          <a:graphicData uri="http://schemas.openxmlformats.org/drawingml/2006/table">
            <a:tbl>
              <a:tblPr firstRow="1" firstCol="1" bandRow="1"/>
              <a:tblGrid>
                <a:gridCol w="5137237">
                  <a:extLst>
                    <a:ext uri="{9D8B030D-6E8A-4147-A177-3AD203B41FA5}">
                      <a16:colId xmlns:a16="http://schemas.microsoft.com/office/drawing/2014/main" val="3115948124"/>
                    </a:ext>
                  </a:extLst>
                </a:gridCol>
                <a:gridCol w="3490008">
                  <a:extLst>
                    <a:ext uri="{9D8B030D-6E8A-4147-A177-3AD203B41FA5}">
                      <a16:colId xmlns:a16="http://schemas.microsoft.com/office/drawing/2014/main" val="2897991998"/>
                    </a:ext>
                  </a:extLst>
                </a:gridCol>
                <a:gridCol w="2875748">
                  <a:extLst>
                    <a:ext uri="{9D8B030D-6E8A-4147-A177-3AD203B41FA5}">
                      <a16:colId xmlns:a16="http://schemas.microsoft.com/office/drawing/2014/main" val="308321697"/>
                    </a:ext>
                  </a:extLst>
                </a:gridCol>
              </a:tblGrid>
              <a:tr h="619532">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分类标准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分类标准外的物质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807660148"/>
                  </a:ext>
                </a:extLst>
              </a:tr>
              <a:tr h="619532">
                <a:tc row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元素种类数大于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915248782"/>
                  </a:ext>
                </a:extLst>
              </a:tr>
              <a:tr h="619532">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金属化合物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9396338"/>
                  </a:ext>
                </a:extLst>
              </a:tr>
              <a:tr h="619532">
                <a:tc row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热稳定性较高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77145235"/>
                  </a:ext>
                </a:extLst>
              </a:tr>
              <a:tr h="619532">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相对分子质量小于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87229610"/>
                  </a:ext>
                </a:extLst>
              </a:tr>
            </a:tbl>
          </a:graphicData>
        </a:graphic>
      </p:graphicFrame>
    </p:spTree>
    <p:extLst>
      <p:ext uri="{BB962C8B-B14F-4D97-AF65-F5344CB8AC3E}">
        <p14:creationId xmlns:p14="http://schemas.microsoft.com/office/powerpoint/2010/main" val="5587506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32862" y="4722817"/>
            <a:ext cx="10918928" cy="419100"/>
          </a:xfrm>
          <a:prstGeom prst="rect">
            <a:avLst/>
          </a:prstGeom>
        </p:spPr>
      </p:pic>
      <p:pic>
        <p:nvPicPr>
          <p:cNvPr id="5" name="图片 4"/>
          <p:cNvPicPr>
            <a:picLocks noChangeAspect="1"/>
          </p:cNvPicPr>
          <p:nvPr/>
        </p:nvPicPr>
        <p:blipFill>
          <a:blip r:embed="rId2"/>
          <a:stretch>
            <a:fillRect/>
          </a:stretch>
        </p:blipFill>
        <p:spPr>
          <a:xfrm>
            <a:off x="2961689" y="3067017"/>
            <a:ext cx="4420952" cy="419100"/>
          </a:xfrm>
          <a:prstGeom prst="rect">
            <a:avLst/>
          </a:prstGeom>
        </p:spPr>
      </p:pic>
      <p:pic>
        <p:nvPicPr>
          <p:cNvPr id="4" name="图片 3"/>
          <p:cNvPicPr>
            <a:picLocks noChangeAspect="1"/>
          </p:cNvPicPr>
          <p:nvPr/>
        </p:nvPicPr>
        <p:blipFill>
          <a:blip r:embed="rId2"/>
          <a:stretch>
            <a:fillRect/>
          </a:stretch>
        </p:blipFill>
        <p:spPr>
          <a:xfrm>
            <a:off x="423992" y="1988840"/>
            <a:ext cx="1872208" cy="419100"/>
          </a:xfrm>
          <a:prstGeom prst="rect">
            <a:avLst/>
          </a:prstGeom>
        </p:spPr>
      </p:pic>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全面</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认识物理变化和化学变化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从宏观上看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有新物质生成的变化是化学变化，反之则是物理变化。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从微观上看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93725"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新物质生成是通过原子、分子、离子间的相互转化实现的，整个过程中原子核没有发生改变。而一种原子变为另一种原子则涉及原子核的变化，不属于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从能量上看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化学变化过程中一定伴有能量变化，而有能量变化的过程却不一定是化学变化。有的物理变化中有能量变化，如物质由气态转化为液态时放出能量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653;FounderCES"/>
          <p:cNvPicPr/>
          <p:nvPr/>
        </p:nvPicPr>
        <p:blipFill>
          <a:blip r:embed="rId3"/>
          <a:stretch>
            <a:fillRect/>
          </a:stretch>
        </p:blipFill>
        <p:spPr>
          <a:xfrm>
            <a:off x="360854" y="915707"/>
            <a:ext cx="1354455" cy="359410"/>
          </a:xfrm>
          <a:prstGeom prst="rect">
            <a:avLst/>
          </a:prstGeom>
        </p:spPr>
      </p:pic>
    </p:spTree>
    <p:extLst>
      <p:ext uri="{BB962C8B-B14F-4D97-AF65-F5344CB8AC3E}">
        <p14:creationId xmlns:p14="http://schemas.microsoft.com/office/powerpoint/2010/main" val="34290643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重要</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的反应规律与条件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置换反应的规律与</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条件</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知识点3.EPS" descr="id:2147489660;FounderCES"/>
          <p:cNvPicPr/>
          <p:nvPr/>
        </p:nvPicPr>
        <p:blipFill>
          <a:blip r:embed="rId2"/>
          <a:stretch>
            <a:fillRect/>
          </a:stretch>
        </p:blipFill>
        <p:spPr>
          <a:xfrm>
            <a:off x="340315" y="915707"/>
            <a:ext cx="1354455" cy="359410"/>
          </a:xfrm>
          <a:prstGeom prst="rect">
            <a:avLst/>
          </a:prstGeom>
        </p:spPr>
      </p:pic>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extLst>
                  <p:ext uri="{D42A27DB-BD31-4B8C-83A1-F6EECF244321}">
                    <p14:modId xmlns:p14="http://schemas.microsoft.com/office/powerpoint/2010/main" val="2082467913"/>
                  </p:ext>
                </p:extLst>
              </p:nvPr>
            </p:nvGraphicFramePr>
            <p:xfrm>
              <a:off x="343711" y="1910683"/>
              <a:ext cx="11502992" cy="4398637"/>
            </p:xfrm>
            <a:graphic>
              <a:graphicData uri="http://schemas.openxmlformats.org/drawingml/2006/table">
                <a:tbl>
                  <a:tblPr firstRow="1" firstCol="1" bandRow="1"/>
                  <a:tblGrid>
                    <a:gridCol w="4167319">
                      <a:extLst>
                        <a:ext uri="{9D8B030D-6E8A-4147-A177-3AD203B41FA5}">
                          <a16:colId xmlns:a16="http://schemas.microsoft.com/office/drawing/2014/main" val="642829812"/>
                        </a:ext>
                      </a:extLst>
                    </a:gridCol>
                    <a:gridCol w="7335673">
                      <a:extLst>
                        <a:ext uri="{9D8B030D-6E8A-4147-A177-3AD203B41FA5}">
                          <a16:colId xmlns:a16="http://schemas.microsoft.com/office/drawing/2014/main" val="1603815132"/>
                        </a:ext>
                      </a:extLst>
                    </a:gridCol>
                  </a:tblGrid>
                  <a:tr h="505495">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规律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反应条件</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256146667"/>
                      </a:ext>
                    </a:extLst>
                  </a:tr>
                  <a:tr h="573011">
                    <a:tc>
                      <a:txBody>
                        <a:bodyPr/>
                        <a:lstStyle/>
                        <a:p>
                          <a:pPr algn="just"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金属氧化物</a:t>
                          </a:r>
                          <a14:m>
                            <m:oMath xmlns:m="http://schemas.openxmlformats.org/officeDocument/2006/math">
                              <m:m>
                                <m:mPr>
                                  <m:mcs>
                                    <m:mc>
                                      <m:mcPr>
                                        <m:count m:val="1"/>
                                        <m:mcJc m:val="center"/>
                                      </m:mcPr>
                                    </m:mc>
                                  </m:mcs>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412" marR="5341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等的金属氧化物除外</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412" marR="5341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80553998"/>
                      </a:ext>
                    </a:extLst>
                  </a:tr>
                  <a:tr h="573011">
                    <a:tc>
                      <a:txBody>
                        <a:bodyPr/>
                        <a:lstStyle/>
                        <a:p>
                          <a:pPr algn="just"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金属氧化物</a:t>
                          </a:r>
                          <a14:m>
                            <m:oMath xmlns:m="http://schemas.openxmlformats.org/officeDocument/2006/math">
                              <m:m>
                                <m:mPr>
                                  <m:mcs>
                                    <m:mc>
                                      <m:mcPr>
                                        <m:count m:val="1"/>
                                        <m:mcJc m:val="center"/>
                                      </m:mcPr>
                                    </m:mc>
                                  </m:mcs>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412" marR="5341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加热或高温</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等的金属氧化物除外</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412" marR="5341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70540619"/>
                      </a:ext>
                    </a:extLst>
                  </a:tr>
                  <a:tr h="1084205">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a:t>
                          </a:r>
                          <a14:m>
                            <m:oMath xmlns:m="http://schemas.openxmlformats.org/officeDocument/2006/math">
                              <m:m>
                                <m:mPr>
                                  <m:mcs>
                                    <m:mc>
                                      <m:mcPr>
                                        <m:count m:val="1"/>
                                        <m:mcJc m:val="center"/>
                                      </m:mcPr>
                                    </m:mc>
                                  </m:mcs>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氢气</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412" marR="5341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酸不能是浓硫酸、硝酸</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金属活动性顺序表中排在氢前面的金属才能置换出酸中的氢</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412" marR="5341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30374152"/>
                      </a:ext>
                    </a:extLst>
                  </a:tr>
                  <a:tr h="1662915">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a:t>
                          </a:r>
                          <a14:m>
                            <m:oMath xmlns:m="http://schemas.openxmlformats.org/officeDocument/2006/math">
                              <m:m>
                                <m:mPr>
                                  <m:mcs>
                                    <m:mc>
                                      <m:mcPr>
                                        <m:count m:val="1"/>
                                        <m:mcJc m:val="center"/>
                                      </m:mcPr>
                                    </m:mc>
                                  </m:mcs>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新盐</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新金属</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412" marR="5341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盐可溶</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金属活动性顺序表中</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排在前面的金属才能置换出后面的金属</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等金属很活泼</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在盐溶液中不能置换出金属</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412" marR="5341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65592480"/>
                      </a:ext>
                    </a:extLst>
                  </a:tr>
                </a:tbl>
              </a:graphicData>
            </a:graphic>
          </p:graphicFrame>
        </mc:Choice>
        <mc:Fallback xmlns="">
          <p:graphicFrame>
            <p:nvGraphicFramePr>
              <p:cNvPr id="5" name="表格 4"/>
              <p:cNvGraphicFramePr>
                <a:graphicFrameLocks noGrp="1"/>
              </p:cNvGraphicFramePr>
              <p:nvPr>
                <p:extLst>
                  <p:ext uri="{D42A27DB-BD31-4B8C-83A1-F6EECF244321}">
                    <p14:modId xmlns:p14="http://schemas.microsoft.com/office/powerpoint/2010/main" val="2082467913"/>
                  </p:ext>
                </p:extLst>
              </p:nvPr>
            </p:nvGraphicFramePr>
            <p:xfrm>
              <a:off x="343711" y="1910683"/>
              <a:ext cx="11502992" cy="4398637"/>
            </p:xfrm>
            <a:graphic>
              <a:graphicData uri="http://schemas.openxmlformats.org/drawingml/2006/table">
                <a:tbl>
                  <a:tblPr firstRow="1" firstCol="1" bandRow="1"/>
                  <a:tblGrid>
                    <a:gridCol w="4167319">
                      <a:extLst>
                        <a:ext uri="{9D8B030D-6E8A-4147-A177-3AD203B41FA5}">
                          <a16:colId xmlns:a16="http://schemas.microsoft.com/office/drawing/2014/main" val="642829812"/>
                        </a:ext>
                      </a:extLst>
                    </a:gridCol>
                    <a:gridCol w="7335673">
                      <a:extLst>
                        <a:ext uri="{9D8B030D-6E8A-4147-A177-3AD203B41FA5}">
                          <a16:colId xmlns:a16="http://schemas.microsoft.com/office/drawing/2014/main" val="1603815132"/>
                        </a:ext>
                      </a:extLst>
                    </a:gridCol>
                  </a:tblGrid>
                  <a:tr h="505495">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规律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反应条件</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256146667"/>
                      </a:ext>
                    </a:extLst>
                  </a:tr>
                  <a:tr h="573011">
                    <a:tc>
                      <a:txBody>
                        <a:bodyPr/>
                        <a:lstStyle/>
                        <a:p>
                          <a:endParaRPr lang="zh-CN"/>
                        </a:p>
                      </a:txBody>
                      <a:tcPr marL="53412" marR="5341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146" t="-89362" r="-176316" b="-587234"/>
                          </a:stretch>
                        </a:blipFill>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等的金属氧化物除外</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412" marR="5341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80553998"/>
                      </a:ext>
                    </a:extLst>
                  </a:tr>
                  <a:tr h="573011">
                    <a:tc>
                      <a:txBody>
                        <a:bodyPr/>
                        <a:lstStyle/>
                        <a:p>
                          <a:endParaRPr lang="zh-CN"/>
                        </a:p>
                      </a:txBody>
                      <a:tcPr marL="53412" marR="5341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146" t="-189362" r="-176316" b="-487234"/>
                          </a:stretch>
                        </a:blipFill>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加热或高温</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等的金属氧化物除外</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412" marR="5341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70540619"/>
                      </a:ext>
                    </a:extLst>
                  </a:tr>
                  <a:tr h="1084205">
                    <a:tc>
                      <a:txBody>
                        <a:bodyPr/>
                        <a:lstStyle/>
                        <a:p>
                          <a:endParaRPr lang="zh-CN"/>
                        </a:p>
                      </a:txBody>
                      <a:tcPr marL="53412" marR="5341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146" t="-152809" r="-176316" b="-157303"/>
                          </a:stretch>
                        </a:blipFill>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酸不能是浓硫酸、硝酸</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金属活动性顺序表中排在氢前面的金属才能置换出酸中的氢</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412" marR="5341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30374152"/>
                      </a:ext>
                    </a:extLst>
                  </a:tr>
                  <a:tr h="1662915">
                    <a:tc>
                      <a:txBody>
                        <a:bodyPr/>
                        <a:lstStyle/>
                        <a:p>
                          <a:endParaRPr lang="zh-CN"/>
                        </a:p>
                      </a:txBody>
                      <a:tcPr marL="53412" marR="5341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146" t="-164835" r="-176316" b="-2564"/>
                          </a:stretch>
                        </a:blipFill>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盐可溶</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金属活动性顺序表中</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排在前面的金属才能置换出后面的金属</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等金属很活泼</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在盐溶液中不能置换出金属</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412" marR="5341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65592480"/>
                      </a:ext>
                    </a:extLst>
                  </a:tr>
                </a:tbl>
              </a:graphicData>
            </a:graphic>
          </p:graphicFrame>
        </mc:Fallback>
      </mc:AlternateContent>
    </p:spTree>
    <p:extLst>
      <p:ext uri="{BB962C8B-B14F-4D97-AF65-F5344CB8AC3E}">
        <p14:creationId xmlns:p14="http://schemas.microsoft.com/office/powerpoint/2010/main" val="3763110656"/>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TotalTime>
  <Words>899</Words>
  <Application>Microsoft Office PowerPoint</Application>
  <PresentationFormat>自定义</PresentationFormat>
  <Paragraphs>117</Paragraphs>
  <Slides>17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17</vt:i4>
      </vt:variant>
    </vt:vector>
  </HeadingPairs>
  <TitlesOfParts>
    <vt:vector size="27"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381</cp:revision>
  <dcterms:created xsi:type="dcterms:W3CDTF">2020-11-06T05:24:00Z</dcterms:created>
  <dcterms:modified xsi:type="dcterms:W3CDTF">2025-06-18T15:04:59Z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